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Archivo ExtraBold"/>
      <p:bold r:id="rId14"/>
      <p:boldItalic r:id="rId15"/>
    </p:embeddedFont>
    <p:embeddedFont>
      <p:font typeface="Archiv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Archivo-italic.fntdata"/><Relationship Id="rId3" Type="http://schemas.openxmlformats.org/officeDocument/2006/relationships/slideMaster" Target="slideMasters/slideMaster1.xml"/><Relationship Id="rId21" Type="http://schemas.openxmlformats.org/officeDocument/2006/relationships/customXml" Target="../customXml/item2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Archivo-bold.fntdata"/><Relationship Id="rId2" Type="http://schemas.openxmlformats.org/officeDocument/2006/relationships/presProps" Target="presProps.xml"/><Relationship Id="rId16" Type="http://schemas.openxmlformats.org/officeDocument/2006/relationships/font" Target="fonts/Archivo-regular.fntdata"/><Relationship Id="rId20" Type="http://schemas.openxmlformats.org/officeDocument/2006/relationships/customXml" Target="../customXml/item1.xml"/><Relationship Id="rId1" Type="http://schemas.openxmlformats.org/officeDocument/2006/relationships/theme" Target="theme/theme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ArchivoExtraBold-boldItalic.fntdata"/><Relationship Id="rId10" Type="http://schemas.openxmlformats.org/officeDocument/2006/relationships/slide" Target="slides/slide6.xml"/><Relationship Id="rId19" Type="http://schemas.openxmlformats.org/officeDocument/2006/relationships/font" Target="fonts/Archivo-boldItalic.fntdata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ArchivoExtraBold-bold.fntdata"/><Relationship Id="rId22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21.png>
</file>

<file path=ppt/media/image24.jpg>
</file>

<file path=ppt/media/image28.png>
</file>

<file path=ppt/media/image29.png>
</file>

<file path=ppt/media/image3.png>
</file>

<file path=ppt/media/image30.gif>
</file>

<file path=ppt/media/image31.jpg>
</file>

<file path=ppt/media/image32.png>
</file>

<file path=ppt/media/image33.jpg>
</file>

<file path=ppt/media/image34.png>
</file>

<file path=ppt/media/image35.jpg>
</file>

<file path=ppt/media/image36.png>
</file>

<file path=ppt/media/image38.png>
</file>

<file path=ppt/media/image39.png>
</file>

<file path=ppt/media/image4.png>
</file>

<file path=ppt/media/image40.jpg>
</file>

<file path=ppt/media/image41.png>
</file>

<file path=ppt/media/image42.jpg>
</file>

<file path=ppt/media/image43.png>
</file>

<file path=ppt/media/image4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fdc2293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fdc2293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89fb6228d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89fb6228d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86623a690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86623a690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89fb6228d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89fb6228d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89fb6228d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89fb6228d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89fb6228d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89fb6228d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89fb6228d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89fb6228d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5fdc22931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5fdc22931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g"/><Relationship Id="rId3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42.jpg"/><Relationship Id="rId4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jpg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Relationship Id="rId6" Type="http://schemas.openxmlformats.org/officeDocument/2006/relationships/image" Target="../media/image2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Relationship Id="rId3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2.png"/><Relationship Id="rId4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jp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b="0" sz="43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_1_1_1_1">
    <p:bg>
      <p:bgPr>
        <a:solidFill>
          <a:srgbClr val="1D1C4E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b="7501" l="11191" r="12414" t="14918"/>
          <a:stretch/>
        </p:blipFill>
        <p:spPr>
          <a:xfrm flipH="1" rot="10800000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_1_1_1_1_1">
    <p:bg>
      <p:bgPr>
        <a:solidFill>
          <a:srgbClr val="F4F4F4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/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rect b="b" l="l" r="r" t="t"/>
            <a:pathLst>
              <a:path extrusionOk="0" h="82309" w="122801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rgbClr val="F4F4F4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rect b="b" l="l" r="r" t="t"/>
            <a:pathLst>
              <a:path extrusionOk="0" h="27965" w="97825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rect b="b" l="l" r="r" t="t"/>
            <a:pathLst>
              <a:path extrusionOk="0" h="31583" w="96263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rect b="b" l="l" r="r" t="t"/>
            <a:pathLst>
              <a:path extrusionOk="0" h="18784" w="18923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b="0" l="52947" r="5090" t="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4039" t="0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">
  <p:cSld name="SECTION_TITLE_AND_DESCRIPTION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/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rect b="b" l="l" r="r" t="t"/>
            <a:pathLst>
              <a:path extrusionOk="0" h="54158" w="71093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rect b="b" l="l" r="r" t="t"/>
            <a:pathLst>
              <a:path extrusionOk="0" h="67461" w="5089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1" name="Google Shape;121;p18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_2">
    <p:bg>
      <p:bgPr>
        <a:solidFill>
          <a:srgbClr val="F4F4F4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rect b="b" l="l" r="r" t="t"/>
            <a:pathLst>
              <a:path extrusionOk="0" h="62103" w="81361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rect b="b" l="l" r="r" t="t"/>
            <a:pathLst>
              <a:path extrusionOk="0" h="85174" w="72965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" type="subTitle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2" type="body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b="0" sz="28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cap="flat" cmpd="sng" w="38100">
            <a:solidFill>
              <a:srgbClr val="5CE6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3">
    <p:bg>
      <p:bgPr>
        <a:solidFill>
          <a:srgbClr val="231E5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 1">
  <p:cSld name="CUSTOM_3_1">
    <p:bg>
      <p:bgPr>
        <a:solidFill>
          <a:srgbClr val="231E5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rect b="b" l="l" r="r" t="t"/>
            <a:pathLst>
              <a:path extrusionOk="0" h="129415" w="102033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rect b="b" l="l" r="r" t="t"/>
            <a:pathLst>
              <a:path extrusionOk="0" h="135612" w="138591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cap="flat" cmpd="sng" w="9525">
            <a:solidFill>
              <a:srgbClr val="174EF7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2217" r="2217" t="0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b="3908" l="0" r="0" t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>
  <p:cSld name="BLANK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2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5CE6C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rect b="b" l="l" r="r" t="t"/>
            <a:pathLst>
              <a:path extrusionOk="0" h="185880" w="125728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cap="flat" cmpd="sng" w="9525">
            <a:solidFill>
              <a:srgbClr val="1D1C4E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174EF7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 1">
  <p:cSld name="SECTION_HEADER_1_1">
    <p:bg>
      <p:bgPr>
        <a:solidFill>
          <a:srgbClr val="AF57E9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rect b="b" l="l" r="r" t="t"/>
            <a:pathLst>
              <a:path extrusionOk="0" h="108585" w="96337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">
    <p:bg>
      <p:bgPr>
        <a:solidFill>
          <a:srgbClr val="F4F4F4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rect b="b" l="l" r="r" t="t"/>
            <a:pathLst>
              <a:path extrusionOk="0" h="41965" w="60089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rect b="b" l="l" r="r" t="t"/>
            <a:pathLst>
              <a:path extrusionOk="0" h="34122" w="3300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1_1">
    <p:bg>
      <p:bgPr>
        <a:solidFill>
          <a:srgbClr val="F4F4F4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1_1_1">
    <p:bg>
      <p:bgPr>
        <a:solidFill>
          <a:srgbClr val="1D1C4E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rect b="b" l="l" r="r" t="t"/>
            <a:pathLst>
              <a:path extrusionOk="0" h="128334" w="11486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cap="flat" cmpd="sng" w="9525">
            <a:solidFill>
              <a:srgbClr val="AF57E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" name="Google Shape;58;p10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b="9632" l="955" r="4409" t="18263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b="1" sz="25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b="1" sz="2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tiobe.com/tiobe-index/" TargetMode="External"/><Relationship Id="rId4" Type="http://schemas.openxmlformats.org/officeDocument/2006/relationships/hyperlink" Target="https://redmonk.com/sogrady/2022/03/28/language-rankings-1-22/" TargetMode="External"/><Relationship Id="rId5" Type="http://schemas.openxmlformats.org/officeDocument/2006/relationships/hyperlink" Target="https://pypl.github.io/PYPL.html#:~:text=The%20PYPL%20PopularitY%20of%20Programming,data%20comes%20from%20Google%20Trends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rive.google.com/file/d/1DEq6UiZkjAupNTRFwST72gLIkdwXOVHC/view?usp=sharin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ctrTitle"/>
          </p:nvPr>
        </p:nvSpPr>
        <p:spPr>
          <a:xfrm>
            <a:off x="1792500" y="823000"/>
            <a:ext cx="5559000" cy="15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Basics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616500" y="1381075"/>
            <a:ext cx="8418300" cy="20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In this presentation, we will provide an overview of Python and how it compares to other programming languages. This will give you a sense of where Python fits in the programming landscape.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in the Modern World</a:t>
            </a:r>
            <a:endParaRPr/>
          </a:p>
        </p:txBody>
      </p:sp>
      <p:sp>
        <p:nvSpPr>
          <p:cNvPr id="184" name="Google Shape;184;p28"/>
          <p:cNvSpPr txBox="1"/>
          <p:nvPr>
            <p:ph idx="1" type="body"/>
          </p:nvPr>
        </p:nvSpPr>
        <p:spPr>
          <a:xfrm>
            <a:off x="616500" y="1381075"/>
            <a:ext cx="8418300" cy="20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One of the top languages in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TIOBE </a:t>
            </a:r>
            <a:r>
              <a:rPr lang="en-GB"/>
              <a:t>and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RedMonk </a:t>
            </a:r>
            <a:r>
              <a:rPr lang="en-GB"/>
              <a:t>rankings (currently nr 1 on Tiobe).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Central to many startups and tech giants alike.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Continues to evolve with new features and enhancements (e.g., pattern matching in Python 3.10)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Python is the fastest growing language according to </a:t>
            </a:r>
            <a:r>
              <a:rPr lang="en-GB" u="sng">
                <a:solidFill>
                  <a:schemeClr val="hlink"/>
                </a:solidFill>
                <a:hlinkClick r:id="rId5"/>
              </a:rPr>
              <a:t>PYPL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Python's Syntax Characteristics</a:t>
            </a:r>
            <a:endParaRPr/>
          </a:p>
        </p:txBody>
      </p:sp>
      <p:sp>
        <p:nvSpPr>
          <p:cNvPr id="190" name="Google Shape;190;p29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I</a:t>
            </a: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ndentation-based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relies on whitespace to define code blocks.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Dynamically typed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no need to declare variable types.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Readable and clean syntax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often referred to as "executable pseudocode."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  <p:pic>
        <p:nvPicPr>
          <p:cNvPr id="191" name="Google Shape;1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5465" y="2621400"/>
            <a:ext cx="3913072" cy="220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Strengths of Python</a:t>
            </a:r>
            <a:endParaRPr/>
          </a:p>
        </p:txBody>
      </p:sp>
      <p:sp>
        <p:nvSpPr>
          <p:cNvPr id="197" name="Google Shape;197;p30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Versatile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: used in many domains from web development (Django, Flask) to machine learning (TensorFlow, scikit-learn).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Portable: </a:t>
            </a:r>
            <a:r>
              <a:rPr lang="en-GB" sz="135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you can run the same code on any operating system with a Python interprete</a:t>
            </a:r>
            <a:r>
              <a:rPr b="1" lang="en-GB" sz="135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r.</a:t>
            </a:r>
            <a:endParaRPr sz="135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Large </a:t>
            </a: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standard library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and vibrant </a:t>
            </a: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ecosystem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Active and </a:t>
            </a: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supportive community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Weaknesses and Criticisms</a:t>
            </a:r>
            <a:endParaRPr/>
          </a:p>
        </p:txBody>
      </p:sp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Can be </a:t>
            </a: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slower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than languages like C or Java due to being an interpreted language.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Global Interpreter Lock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(GIL) prevents multi-threaded Python programs from taking full advantage of multiple CPU cores.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Python's simplicity can also be a weakness for </a:t>
            </a: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large, complex projects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that may benefit from strict typing and explicit tooling.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Packaging and environment management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can be challenging for newcomers.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Python 2 vs Python 3 fragmentation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led to some libraries only supporting one version for a long time.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Cases for Python</a:t>
            </a:r>
            <a:endParaRPr/>
          </a:p>
        </p:txBody>
      </p:sp>
      <p:sp>
        <p:nvSpPr>
          <p:cNvPr id="209" name="Google Shape;209;p32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Excellent for </a:t>
            </a: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prototyping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and </a:t>
            </a: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rapid development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Web development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with frameworks like Django and Flask.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Data analysis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and visualization with libraries like Pandas and Matplotlib.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Machine learning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and </a:t>
            </a: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AI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with TensorFlow and PyTorch.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b="1" lang="en-GB">
                <a:solidFill>
                  <a:srgbClr val="1C1917"/>
                </a:solidFill>
                <a:highlight>
                  <a:srgbClr val="FFFFFF"/>
                </a:highlight>
              </a:rPr>
              <a:t>Automation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and scripting.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/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Concepts Mind Map</a:t>
            </a:r>
            <a:endParaRPr/>
          </a:p>
        </p:txBody>
      </p:sp>
      <p:sp>
        <p:nvSpPr>
          <p:cNvPr id="215" name="Google Shape;215;p33"/>
          <p:cNvSpPr txBox="1"/>
          <p:nvPr>
            <p:ph idx="1" type="body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This diagram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outlines the core concepts you need to learn to start solving problems with Python.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/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21" name="Google Shape;221;p34"/>
          <p:cNvSpPr txBox="1"/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Props1.xml><?xml version="1.0" encoding="utf-8"?>
<ds:datastoreItem xmlns:ds="http://schemas.openxmlformats.org/officeDocument/2006/customXml" ds:itemID="{4A8CFEC0-B24F-40E8-97C4-806DEB17FA85}"/>
</file>

<file path=customXml/itemProps2.xml><?xml version="1.0" encoding="utf-8"?>
<ds:datastoreItem xmlns:ds="http://schemas.openxmlformats.org/officeDocument/2006/customXml" ds:itemID="{0E5D9DD6-0AB2-44A2-AD1D-1C101F2137AF}"/>
</file>

<file path=customXml/itemProps3.xml><?xml version="1.0" encoding="utf-8"?>
<ds:datastoreItem xmlns:ds="http://schemas.openxmlformats.org/officeDocument/2006/customXml" ds:itemID="{9AEE18C4-63B9-42A2-885E-8F9269181402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</Properties>
</file>